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7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7710"/>
            <a:ext cx="12191695" cy="6858000"/>
          </a:xfrm>
          <a:prstGeom prst="rect">
            <a:avLst/>
          </a:prstGeom>
          <a:gradFill rotWithShape="1">
            <a:gsLst>
              <a:gs pos="0">
                <a:srgbClr val="1A237E"/>
              </a:gs>
              <a:gs pos="50000">
                <a:srgbClr val="283593"/>
              </a:gs>
              <a:gs pos="100000">
                <a:srgbClr val="1A237E"/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8991375" y="761999"/>
            <a:ext cx="2438339" cy="2438400"/>
          </a:xfrm>
          <a:prstGeom prst="roundRect">
            <a:avLst>
              <a:gd name="adj" fmla="val 7811718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761980" y="4267199"/>
            <a:ext cx="1828754" cy="1828800"/>
          </a:xfrm>
          <a:prstGeom prst="roundRect">
            <a:avLst>
              <a:gd name="adj" fmla="val 10415625"/>
            </a:avLst>
          </a:prstGeom>
          <a:solidFill>
            <a:srgbClr val="FFFF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733" y="1481889"/>
            <a:ext cx="457188" cy="4271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6318" y="1676400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66733" y="2076449"/>
            <a:ext cx="6457788" cy="1381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4680"/>
              </a:lnSpc>
              <a:spcBef>
                <a:spcPts val="0"/>
              </a:spcBef>
              <a:spcAft>
                <a:spcPts val="1560"/>
              </a:spcAft>
            </a:pPr>
            <a:r>
              <a:rPr sz="3468" b="1">
                <a:solidFill>
                  <a:srgbClr val="FFFFFF"/>
                </a:solidFill>
                <a:latin typeface="Montserrat"/>
              </a:rPr>
              <a:t>Server Room Safety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33" y="3686175"/>
            <a:ext cx="6457788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2080"/>
              </a:spcAft>
            </a:pPr>
            <a:r>
              <a:rPr sz="1554" b="0">
                <a:solidFill>
                  <a:srgbClr val="E5E7EB"/>
                </a:solidFill>
                <a:latin typeface="Roboto"/>
              </a:rPr>
              <a:t>Using ESP32 and IoT Technology</a:t>
            </a:r>
          </a:p>
        </p:txBody>
      </p:sp>
      <p:sp>
        <p:nvSpPr>
          <p:cNvPr id="9" name="Rectangle 8"/>
          <p:cNvSpPr/>
          <p:nvPr/>
        </p:nvSpPr>
        <p:spPr>
          <a:xfrm>
            <a:off x="666733" y="4362450"/>
            <a:ext cx="914377" cy="381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666733" y="5086350"/>
            <a:ext cx="6457788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520"/>
              </a:spcAft>
            </a:pPr>
            <a:r>
              <a:rPr sz="956" b="0">
                <a:solidFill>
                  <a:srgbClr val="D1D5DB"/>
                </a:solidFill>
                <a:latin typeface="Roboto"/>
              </a:rPr>
              <a:t>Internet of Things • Smart Monitoring • Real-Time Alerts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505512" y="1866899"/>
            <a:ext cx="1895427" cy="1447800"/>
          </a:xfrm>
          <a:prstGeom prst="roundRect">
            <a:avLst>
              <a:gd name="adj" fmla="val 105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6847652" y="2524759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5" y="2179582"/>
            <a:ext cx="342891" cy="2128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72205" y="2590799"/>
            <a:ext cx="1400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FFFFFF"/>
                </a:solidFill>
                <a:latin typeface="Roboto"/>
              </a:rPr>
              <a:t>Multi-Sensor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2205" y="2819399"/>
            <a:ext cx="140013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</a:rPr>
              <a:t>5+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29534" y="1866899"/>
            <a:ext cx="1895427" cy="1447800"/>
          </a:xfrm>
          <a:prstGeom prst="roundRect">
            <a:avLst>
              <a:gd name="adj" fmla="val 105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 Same Side Corner Rectangle 16"/>
          <p:cNvSpPr/>
          <p:nvPr/>
        </p:nvSpPr>
        <p:spPr>
          <a:xfrm rot="16200000">
            <a:off x="8971674" y="2524759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6227" y="2144110"/>
            <a:ext cx="342891" cy="2837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96227" y="2590799"/>
            <a:ext cx="1400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FFFFFF"/>
                </a:solidFill>
                <a:latin typeface="Roboto"/>
              </a:rPr>
              <a:t>Real-Time Alerts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96227" y="2819399"/>
            <a:ext cx="140013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</a:rPr>
              <a:t>Instant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505512" y="3543300"/>
            <a:ext cx="1895427" cy="1447800"/>
          </a:xfrm>
          <a:prstGeom prst="roundRect">
            <a:avLst>
              <a:gd name="adj" fmla="val 105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6847652" y="4201160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205" y="3841202"/>
            <a:ext cx="342891" cy="24239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72205" y="4267199"/>
            <a:ext cx="1400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FFFFFF"/>
                </a:solidFill>
                <a:latin typeface="Roboto"/>
              </a:rPr>
              <a:t>Cloud Based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72205" y="4495799"/>
            <a:ext cx="140013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</a:rPr>
              <a:t>Blynk IoT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9629534" y="3543300"/>
            <a:ext cx="1895427" cy="1447800"/>
          </a:xfrm>
          <a:prstGeom prst="roundRect">
            <a:avLst>
              <a:gd name="adj" fmla="val 105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 Same Side Corner Rectangle 26"/>
          <p:cNvSpPr/>
          <p:nvPr/>
        </p:nvSpPr>
        <p:spPr>
          <a:xfrm rot="16200000">
            <a:off x="8971674" y="4201160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6227" y="3841202"/>
            <a:ext cx="342891" cy="24239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896227" y="4267199"/>
            <a:ext cx="140013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300"/>
              </a:lnSpc>
              <a:spcBef>
                <a:spcPts val="0"/>
              </a:spcBef>
              <a:spcAft>
                <a:spcPts val="260"/>
              </a:spcAft>
            </a:pPr>
            <a:r>
              <a:rPr sz="837" b="0">
                <a:solidFill>
                  <a:srgbClr val="FFFFFF"/>
                </a:solidFill>
                <a:latin typeface="Roboto"/>
              </a:rPr>
              <a:t>Remote Access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896227" y="4495799"/>
            <a:ext cx="140013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FFFFFF"/>
                </a:solidFill>
                <a:latin typeface="Roboto"/>
              </a:rPr>
              <a:t>24/7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3009824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9. Alert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371600"/>
            <a:ext cx="5124321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Emergency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1981199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247899"/>
            <a:ext cx="5124321" cy="6191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Dual-layer alert mechanism ensuring no emergency goes unnoticed and enabling immediate action.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181350"/>
            <a:ext cx="5124321" cy="1447800"/>
          </a:xfrm>
          <a:prstGeom prst="roundRect">
            <a:avLst>
              <a:gd name="adj" fmla="val 1578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8873" y="3839210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933426" y="3409950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773" y="3575188"/>
            <a:ext cx="266693" cy="2029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9209" y="3409950"/>
            <a:ext cx="394325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Buzzer Activation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9209" y="3829050"/>
            <a:ext cx="3943251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Local sound alert for immediate attention on-site personnel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6733" y="4857750"/>
            <a:ext cx="5124321" cy="1447800"/>
          </a:xfrm>
          <a:prstGeom prst="roundRect">
            <a:avLst>
              <a:gd name="adj" fmla="val 1578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8873" y="5515610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933426" y="5086350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773" y="5257385"/>
            <a:ext cx="266693" cy="1913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209" y="5086350"/>
            <a:ext cx="394325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Instant Cloud Alert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9209" y="5505450"/>
            <a:ext cx="3943251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Notifications sent to cloud for remote monitoring via Blynk app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00639" y="1352549"/>
            <a:ext cx="5124321" cy="4952999"/>
          </a:xfrm>
          <a:prstGeom prst="roundRect">
            <a:avLst>
              <a:gd name="adj" fmla="val 46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6629234" y="1600200"/>
            <a:ext cx="261930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0"/>
              </a:spcAft>
            </a:pPr>
            <a:r>
              <a:rPr sz="1554" b="1">
                <a:solidFill>
                  <a:srgbClr val="1A237E"/>
                </a:solidFill>
                <a:latin typeface="Montserrat"/>
              </a:rPr>
              <a:t>Alert Response Flow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343791" y="1581149"/>
            <a:ext cx="1952576" cy="409574"/>
          </a:xfrm>
          <a:prstGeom prst="roundRect">
            <a:avLst>
              <a:gd name="adj" fmla="val 37209"/>
            </a:avLst>
          </a:prstGeom>
          <a:solidFill>
            <a:srgbClr val="FEF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6187" y="1697831"/>
            <a:ext cx="228594" cy="1857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00979" y="1657350"/>
            <a:ext cx="134299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DC2626"/>
                </a:solidFill>
                <a:latin typeface="Roboto"/>
              </a:rPr>
              <a:t>Emergency Mode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629234" y="2295525"/>
            <a:ext cx="761980" cy="761999"/>
          </a:xfrm>
          <a:prstGeom prst="roundRect">
            <a:avLst>
              <a:gd name="adj" fmla="val 24997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6924501" y="2447924"/>
            <a:ext cx="171445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FFFFFF"/>
                </a:solidFill>
                <a:latin typeface="Roboto"/>
              </a:rPr>
              <a:t>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619809" y="2228850"/>
            <a:ext cx="3676558" cy="904874"/>
          </a:xfrm>
          <a:prstGeom prst="roundRect">
            <a:avLst>
              <a:gd name="adj" fmla="val 16842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7772205" y="2381250"/>
            <a:ext cx="337176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Hazard Detected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72205" y="2686050"/>
            <a:ext cx="337176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Sensors identify critical condition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355" y="3403052"/>
            <a:ext cx="342891" cy="242394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629234" y="4000500"/>
            <a:ext cx="761980" cy="761999"/>
          </a:xfrm>
          <a:prstGeom prst="roundRect">
            <a:avLst>
              <a:gd name="adj" fmla="val 24997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6924501" y="4152899"/>
            <a:ext cx="171445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FFFFFF"/>
                </a:solidFill>
                <a:latin typeface="Roboto"/>
              </a:rPr>
              <a:t>2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619809" y="3924299"/>
            <a:ext cx="3676558" cy="904874"/>
          </a:xfrm>
          <a:prstGeom prst="roundRect">
            <a:avLst>
              <a:gd name="adj" fmla="val 16842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7772205" y="4076699"/>
            <a:ext cx="337176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Dual Alert Triggered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72205" y="4400550"/>
            <a:ext cx="337176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Buzzer + Cloud notification activated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1355" y="5117552"/>
            <a:ext cx="342891" cy="242394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6629234" y="5705475"/>
            <a:ext cx="761980" cy="761999"/>
          </a:xfrm>
          <a:prstGeom prst="roundRect">
            <a:avLst>
              <a:gd name="adj" fmla="val 24997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6924501" y="5857875"/>
            <a:ext cx="171445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0"/>
              </a:spcAft>
            </a:pPr>
            <a:r>
              <a:rPr sz="1913" b="1">
                <a:solidFill>
                  <a:srgbClr val="FFFFFF"/>
                </a:solidFill>
                <a:latin typeface="Roboto"/>
              </a:rPr>
              <a:t>3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619809" y="5638799"/>
            <a:ext cx="3676558" cy="904874"/>
          </a:xfrm>
          <a:prstGeom prst="roundRect">
            <a:avLst>
              <a:gd name="adj" fmla="val 16842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9" name="TextBox 38"/>
          <p:cNvSpPr txBox="1"/>
          <p:nvPr/>
        </p:nvSpPr>
        <p:spPr>
          <a:xfrm>
            <a:off x="7772205" y="5791200"/>
            <a:ext cx="337176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Immediate 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72205" y="6095999"/>
            <a:ext cx="337176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Response team receives alerts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517194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10. Project Demonstration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638299"/>
            <a:ext cx="4038499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Working Video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25742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524125"/>
            <a:ext cx="4038499" cy="6191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Complete demonstration of the server room safety system in action.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4861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" y="3690808"/>
            <a:ext cx="228594" cy="4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6318" y="3448049"/>
            <a:ext cx="342891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Live Monitoring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6318" y="3800475"/>
            <a:ext cx="3428914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Real-time tracking of environmental conditions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600575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30" y="4732020"/>
            <a:ext cx="228594" cy="1943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6318" y="4562475"/>
            <a:ext cx="332414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Emergency Detection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6318" y="4914900"/>
            <a:ext cx="332414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Noticing critical situations as they arise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6733" y="54292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030" y="5562123"/>
            <a:ext cx="228594" cy="1914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76318" y="5391150"/>
            <a:ext cx="320984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Blynk Alert Notification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6318" y="5743575"/>
            <a:ext cx="320984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Showcasing the alert system in action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14817" y="1352549"/>
            <a:ext cx="6210144" cy="4952999"/>
          </a:xfrm>
          <a:prstGeom prst="roundRect">
            <a:avLst>
              <a:gd name="adj" fmla="val 46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5543411" y="1600200"/>
            <a:ext cx="271455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1A237E"/>
                </a:solidFill>
                <a:latin typeface="Montserrat"/>
              </a:rPr>
              <a:t>System Demonstration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829554" y="1581149"/>
            <a:ext cx="1466813" cy="380999"/>
          </a:xfrm>
          <a:prstGeom prst="roundRect">
            <a:avLst>
              <a:gd name="adj" fmla="val 40000"/>
            </a:avLst>
          </a:prstGeom>
          <a:solidFill>
            <a:srgbClr val="F0FD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1950" y="1690407"/>
            <a:ext cx="190495" cy="162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10544" y="1657350"/>
            <a:ext cx="933426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1">
                <a:solidFill>
                  <a:srgbClr val="15803D"/>
                </a:solidFill>
                <a:latin typeface="Roboto"/>
              </a:rPr>
              <a:t>Ready to Play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8403" y="3020667"/>
            <a:ext cx="1142971" cy="96906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29294" y="4229100"/>
            <a:ext cx="2381190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780"/>
              </a:spcAft>
            </a:pPr>
            <a:r>
              <a:rPr sz="1674" b="1">
                <a:solidFill>
                  <a:srgbClr val="9CA3AF"/>
                </a:solidFill>
                <a:latin typeface="Roboto"/>
              </a:rPr>
              <a:t>Project Demo Video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9749" y="4743450"/>
            <a:ext cx="2800279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</a:rPr>
              <a:t> Insert your demonstration video here</a:t>
            </a:r>
            <a:r>
              <a:rPr sz="1104"/>
              <a:t>
</a:t>
            </a:r>
            <a:r>
              <a:rPr sz="1076" b="0">
                <a:solidFill>
                  <a:srgbClr val="9CA3AF"/>
                </a:solidFill>
                <a:latin typeface="Roboto"/>
              </a:rPr>
              <a:t> Format: MP4, AVI, MOV </a:t>
            </a:r>
          </a:p>
        </p:txBody>
      </p:sp>
      <p:pic>
        <p:nvPicPr>
          <p:cNvPr id="34" name="WhatsApp Video 2026-01-05 at 10.51.28_2398dc2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12837" b="11897"/>
          <a:stretch/>
        </p:blipFill>
        <p:spPr>
          <a:xfrm>
            <a:off x="6545843" y="2066924"/>
            <a:ext cx="3881437" cy="41442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2886002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11. Advantages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190625"/>
            <a:ext cx="10858228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Why This System Is Effective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1809749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076449"/>
            <a:ext cx="10858228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Our system offers a comprehensive solution for server room safety with multiple key benefits.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2686050"/>
            <a:ext cx="5314817" cy="1781174"/>
          </a:xfrm>
          <a:prstGeom prst="roundRect">
            <a:avLst>
              <a:gd name="adj" fmla="val 128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-157814" y="3510597"/>
            <a:ext cx="17811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933426" y="291465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5822" y="3112476"/>
            <a:ext cx="304792" cy="2139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3506" y="2914650"/>
            <a:ext cx="401944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Fast Response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3506" y="3371850"/>
            <a:ext cx="4019449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Quick action during emergencies to minimize damage and prevent losses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10144" y="2686050"/>
            <a:ext cx="5314817" cy="1781174"/>
          </a:xfrm>
          <a:prstGeom prst="roundRect">
            <a:avLst>
              <a:gd name="adj" fmla="val 128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5385597" y="3510597"/>
            <a:ext cx="17811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6476838" y="291465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234" y="3084634"/>
            <a:ext cx="304792" cy="2696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76918" y="2914650"/>
            <a:ext cx="401944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Reliable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76918" y="3371850"/>
            <a:ext cx="4019449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Consistent performance over time with minimal maintenance required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6733" y="4695824"/>
            <a:ext cx="5314817" cy="1781174"/>
          </a:xfrm>
          <a:prstGeom prst="roundRect">
            <a:avLst>
              <a:gd name="adj" fmla="val 128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-157814" y="5520371"/>
            <a:ext cx="17811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933426" y="4924424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22" y="5147163"/>
            <a:ext cx="304792" cy="1641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33506" y="4924424"/>
            <a:ext cx="401944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Scalable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33506" y="5372100"/>
            <a:ext cx="4019449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Easily expandable to larger setups and additional sensor configurations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10144" y="4695824"/>
            <a:ext cx="5314817" cy="1781174"/>
          </a:xfrm>
          <a:prstGeom prst="roundRect">
            <a:avLst>
              <a:gd name="adj" fmla="val 128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5385597" y="5520371"/>
            <a:ext cx="17811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6476838" y="4924424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234" y="5106132"/>
            <a:ext cx="304792" cy="24618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276918" y="4924424"/>
            <a:ext cx="401944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Cost-Effective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6918" y="5372100"/>
            <a:ext cx="4019449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Economically feasible solution compared to expensive commercial systems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3238419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12. Future Scope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771650"/>
            <a:ext cx="4038499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Enhancements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400300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667000"/>
            <a:ext cx="4038499" cy="6191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The system has strong potential for future upgrades and intelligent automation.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581400"/>
            <a:ext cx="4038499" cy="2305049"/>
          </a:xfrm>
          <a:prstGeom prst="roundRect">
            <a:avLst>
              <a:gd name="adj" fmla="val 991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 Same Side Corner Rectangle 7"/>
          <p:cNvSpPr/>
          <p:nvPr/>
        </p:nvSpPr>
        <p:spPr>
          <a:xfrm rot="16200000">
            <a:off x="-419751" y="4667884"/>
            <a:ext cx="23050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933426" y="3809999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773" y="3965091"/>
            <a:ext cx="266693" cy="2232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9209" y="3809999"/>
            <a:ext cx="2857428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System Evolution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9209" y="4229100"/>
            <a:ext cx="2857428" cy="14287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Planned enhancements include AI integration, expanded sensor network, and advanced alert mechanisms for proactive safety management.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14817" y="1390650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4642670" y="2062797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5581510" y="161925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906" y="1806819"/>
            <a:ext cx="304792" cy="2344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81590" y="1619250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AI-Based Predictions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81590" y="2066924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Integrating artificial intelligence for better forecasting and predictive maintenance capabilities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14817" y="3095625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4642670" y="3767772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5581510" y="3324225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906" y="3532309"/>
            <a:ext cx="304792" cy="19343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81590" y="3324225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More Sensors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81590" y="3771900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Adding additional sensors for comprehensive monitoring of more environmental parameters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14817" y="4800600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4642670" y="5472747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5581510" y="50292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906" y="5206511"/>
            <a:ext cx="304792" cy="2549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81590" y="5029200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Advanced Notifications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81590" y="5476875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Improved alert systems for faster response with multi-channel notification support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2800279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13. 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447800"/>
            <a:ext cx="4038499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Final Thoughts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066924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333624"/>
            <a:ext cx="4038499" cy="9334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156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This project demonstrates how IoT can significantly improve safety and reliability in critical environments.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5327" y="4019549"/>
            <a:ext cx="533386" cy="533399"/>
          </a:xfrm>
          <a:prstGeom prst="roundRect">
            <a:avLst>
              <a:gd name="adj" fmla="val 35710714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9624" y="4157296"/>
            <a:ext cx="304792" cy="2579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1110" y="4019549"/>
            <a:ext cx="289552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FFFFFF"/>
                </a:solidFill>
                <a:latin typeface="Roboto"/>
              </a:rPr>
              <a:t>The Future of Safety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1110" y="4438649"/>
            <a:ext cx="2895527" cy="15525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  <a:latin typeface="Roboto"/>
              </a:rPr>
              <a:t>By leveraging ESP32 and IoT technology, we've created a scalable, cost-effective solution for server room safety management.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14817" y="1390650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4642670" y="2062797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5581510" y="161925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906" y="1780442"/>
            <a:ext cx="304792" cy="2872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590" y="1619250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Smart Safety Solution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1590" y="2066924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An innovative approach to safety management using cutting-edge IoT technology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314817" y="3095625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 Same Side Corner Rectangle 17"/>
          <p:cNvSpPr/>
          <p:nvPr/>
        </p:nvSpPr>
        <p:spPr>
          <a:xfrm rot="16200000">
            <a:off x="4642670" y="3767772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5581510" y="3324225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906" y="3485417"/>
            <a:ext cx="304792" cy="2872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81590" y="3324225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Real-Time Protection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81590" y="3771900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Immediate awareness of hazardous conditions with instant alert mechanisms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314817" y="4800600"/>
            <a:ext cx="6210144" cy="1476375"/>
          </a:xfrm>
          <a:prstGeom prst="roundRect">
            <a:avLst>
              <a:gd name="adj" fmla="val 1548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4642670" y="5472747"/>
            <a:ext cx="14763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5581510" y="5029200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3906" y="5216769"/>
            <a:ext cx="304792" cy="2344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81590" y="5029200"/>
            <a:ext cx="491477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535"/>
              </a:lnSpc>
              <a:spcBef>
                <a:spcPts val="0"/>
              </a:spcBef>
              <a:spcAft>
                <a:spcPts val="520"/>
              </a:spcAft>
            </a:pPr>
            <a:r>
              <a:rPr sz="1554" b="1">
                <a:solidFill>
                  <a:srgbClr val="1F2937"/>
                </a:solidFill>
                <a:latin typeface="Roboto"/>
              </a:rPr>
              <a:t>Ideal for Modern Server Rooms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590" y="5476875"/>
            <a:ext cx="491477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Tailored for contemporary technical environments requiring constant supervision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4276618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1. 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733550"/>
            <a:ext cx="605774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2080"/>
              </a:spcAft>
            </a:pPr>
            <a:r>
              <a:rPr sz="1913" b="1">
                <a:solidFill>
                  <a:srgbClr val="1A237E"/>
                </a:solidFill>
                <a:latin typeface="Montserrat"/>
              </a:rPr>
              <a:t>Why Server Room Safety Matters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495550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666733" y="3219449"/>
            <a:ext cx="457188" cy="457200"/>
          </a:xfrm>
          <a:prstGeom prst="roundRect">
            <a:avLst>
              <a:gd name="adj" fmla="val 33333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0" y="3339340"/>
            <a:ext cx="266693" cy="217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4417" y="3219449"/>
            <a:ext cx="439091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Server rooms are highly sensitive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4417" y="3638550"/>
            <a:ext cx="439091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Critical infrastructure requiring constant supervision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6733" y="4229100"/>
            <a:ext cx="457188" cy="457200"/>
          </a:xfrm>
          <a:prstGeom prst="roundRect">
            <a:avLst>
              <a:gd name="adj" fmla="val 33333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0" y="4340294"/>
            <a:ext cx="266693" cy="2348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14417" y="4229100"/>
            <a:ext cx="4171845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Fire, gas, and heat cause massive losses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14417" y="4648200"/>
            <a:ext cx="417184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Even small delays can result in severe damage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5238749"/>
            <a:ext cx="457188" cy="457200"/>
          </a:xfrm>
          <a:prstGeom prst="roundRect">
            <a:avLst>
              <a:gd name="adj" fmla="val 33333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0" y="5352842"/>
            <a:ext cx="266693" cy="2290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14417" y="5238749"/>
            <a:ext cx="4457588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Manual monitoring is unreliable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4417" y="5657850"/>
            <a:ext cx="445758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Human intervention cannot guarantee 24/7 coverage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638859" y="1704975"/>
            <a:ext cx="3886102" cy="4257675"/>
          </a:xfrm>
          <a:prstGeom prst="roundRect">
            <a:avLst>
              <a:gd name="adj" fmla="val 78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5576062" y="3767772"/>
            <a:ext cx="42576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9219969" y="2037428"/>
            <a:ext cx="761980" cy="70669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981750" y="3000375"/>
            <a:ext cx="323841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535"/>
              </a:lnSpc>
              <a:spcBef>
                <a:spcPts val="0"/>
              </a:spcBef>
              <a:spcAft>
                <a:spcPts val="1040"/>
              </a:spcAft>
            </a:pPr>
            <a:r>
              <a:rPr sz="1554" b="1">
                <a:solidFill>
                  <a:srgbClr val="1A237E"/>
                </a:solidFill>
                <a:latin typeface="Montserrat"/>
              </a:rPr>
              <a:t>Critical Risks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981750" y="3524250"/>
            <a:ext cx="3238419" cy="609600"/>
          </a:xfrm>
          <a:prstGeom prst="roundRect">
            <a:avLst>
              <a:gd name="adj" fmla="val 25000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8134146" y="3686175"/>
            <a:ext cx="106677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Fire Hazards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2980" y="3691303"/>
            <a:ext cx="304792" cy="27549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7981750" y="4286250"/>
            <a:ext cx="3238419" cy="609600"/>
          </a:xfrm>
          <a:prstGeom prst="roundRect">
            <a:avLst>
              <a:gd name="adj" fmla="val 25000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8134146" y="4448175"/>
            <a:ext cx="88580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Gas Leaks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2980" y="4478215"/>
            <a:ext cx="304792" cy="225669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7981750" y="5048250"/>
            <a:ext cx="3238419" cy="609600"/>
          </a:xfrm>
          <a:prstGeom prst="roundRect">
            <a:avLst>
              <a:gd name="adj" fmla="val 25000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8134146" y="5210174"/>
            <a:ext cx="101914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Overheating</a:t>
            </a:r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62980" y="5224096"/>
            <a:ext cx="304792" cy="2579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3886102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2. Project Objective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352549"/>
            <a:ext cx="6057748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2080"/>
              </a:spcAft>
            </a:pPr>
            <a:r>
              <a:rPr sz="1913" b="1">
                <a:solidFill>
                  <a:srgbClr val="1A237E"/>
                </a:solidFill>
                <a:latin typeface="Montserrat"/>
              </a:rPr>
              <a:t>Project Goals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114550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5"/>
          <p:cNvSpPr/>
          <p:nvPr/>
        </p:nvSpPr>
        <p:spPr>
          <a:xfrm>
            <a:off x="666733" y="283845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" y="3005503"/>
            <a:ext cx="304792" cy="1992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0615" y="2838450"/>
            <a:ext cx="423851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Continuous monitoring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0615" y="3219449"/>
            <a:ext cx="423851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Constant surveillance of environmental conditions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6733" y="377190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" y="3924299"/>
            <a:ext cx="304792" cy="22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0615" y="3771900"/>
            <a:ext cx="3381290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Early hazard detection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615" y="4152899"/>
            <a:ext cx="338129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Identifying dangers before they escalate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66733" y="470535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" y="4844561"/>
            <a:ext cx="304792" cy="2549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90615" y="4705350"/>
            <a:ext cx="2733606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Instant alerts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90615" y="5086350"/>
            <a:ext cx="2733606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Immediate notifications to users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66733" y="5638799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30" y="5797061"/>
            <a:ext cx="304792" cy="2168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90615" y="5638799"/>
            <a:ext cx="3076498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26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Remote access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90615" y="6019800"/>
            <a:ext cx="307649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Capability to monitor from anywhere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638859" y="1333500"/>
            <a:ext cx="3886102" cy="4991100"/>
          </a:xfrm>
          <a:prstGeom prst="roundRect">
            <a:avLst>
              <a:gd name="adj" fmla="val 784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 Same Side Corner Rectangle 22"/>
          <p:cNvSpPr/>
          <p:nvPr/>
        </p:nvSpPr>
        <p:spPr>
          <a:xfrm rot="16200000">
            <a:off x="5209349" y="3763010"/>
            <a:ext cx="4991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267593" y="1717820"/>
            <a:ext cx="666733" cy="5077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81750" y="2609850"/>
            <a:ext cx="323841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535"/>
              </a:lnSpc>
              <a:spcBef>
                <a:spcPts val="0"/>
              </a:spcBef>
              <a:spcAft>
                <a:spcPts val="1560"/>
              </a:spcAft>
            </a:pPr>
            <a:r>
              <a:rPr sz="1554" b="1">
                <a:solidFill>
                  <a:srgbClr val="1A237E"/>
                </a:solidFill>
                <a:latin typeface="Montserrat"/>
              </a:rPr>
              <a:t>Smart Safety System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981750" y="3200400"/>
            <a:ext cx="3238419" cy="590549"/>
          </a:xfrm>
          <a:prstGeom prst="roundRect">
            <a:avLst>
              <a:gd name="adj" fmla="val 25806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8134146" y="3352800"/>
            <a:ext cx="1362040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24/7 Monitoring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9179" y="3408045"/>
            <a:ext cx="228594" cy="19430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7981750" y="3943350"/>
            <a:ext cx="3238419" cy="590549"/>
          </a:xfrm>
          <a:prstGeom prst="roundRect">
            <a:avLst>
              <a:gd name="adj" fmla="val 25806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8134146" y="4095749"/>
            <a:ext cx="1657308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Real-time Detection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9179" y="4150994"/>
            <a:ext cx="228594" cy="194309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7981750" y="4686300"/>
            <a:ext cx="3238419" cy="590549"/>
          </a:xfrm>
          <a:prstGeom prst="roundRect">
            <a:avLst>
              <a:gd name="adj" fmla="val 25806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8134146" y="4838699"/>
            <a:ext cx="1790655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374151"/>
                </a:solidFill>
                <a:latin typeface="Roboto"/>
              </a:rPr>
              <a:t>Immediate Response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9179" y="4893945"/>
            <a:ext cx="228594" cy="194309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7981750" y="5429250"/>
            <a:ext cx="3238419" cy="590549"/>
          </a:xfrm>
          <a:prstGeom prst="roundRect">
            <a:avLst>
              <a:gd name="adj" fmla="val 25806"/>
            </a:avLst>
          </a:prstGeom>
          <a:solidFill>
            <a:srgbClr val="F9FAF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8134146" y="5581649"/>
            <a:ext cx="132394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000000"/>
                </a:solidFill>
                <a:latin typeface="Roboto"/>
              </a:rPr>
              <a:t>Remote Control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9179" y="5636895"/>
            <a:ext cx="228594" cy="1943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4581410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3. System Components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685925"/>
            <a:ext cx="3962300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1560"/>
              </a:spcAft>
            </a:pPr>
            <a:r>
              <a:rPr sz="1913" b="1">
                <a:solidFill>
                  <a:srgbClr val="1A237E"/>
                </a:solidFill>
                <a:latin typeface="Montserrat"/>
              </a:rPr>
              <a:t>Hardware Used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37172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638425"/>
            <a:ext cx="3962300" cy="9334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Each component plays a critical role in monitoring and safety enforcement for comprehensive server room protection.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867149"/>
            <a:ext cx="3962300" cy="2114550"/>
          </a:xfrm>
          <a:prstGeom prst="roundRect">
            <a:avLst>
              <a:gd name="adj" fmla="val 1081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362140" y="4162627"/>
            <a:ext cx="571485" cy="437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327" y="4819650"/>
            <a:ext cx="3505112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A237E"/>
                </a:solidFill>
                <a:latin typeface="Roboto"/>
              </a:rPr>
              <a:t>Smart 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327" y="5238749"/>
            <a:ext cx="350511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ESP32 microcontroller acts as the central brain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91015" y="1619250"/>
            <a:ext cx="2971725" cy="1562100"/>
          </a:xfrm>
          <a:prstGeom prst="roundRect">
            <a:avLst>
              <a:gd name="adj" fmla="val 146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4676005" y="2334260"/>
            <a:ext cx="1562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5619609" y="1809749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956" y="1981528"/>
            <a:ext cx="342891" cy="2660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81590" y="1809749"/>
            <a:ext cx="1790655" cy="6286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ESP32 Microcontroller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1590" y="2476499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Central controller &amp; IoT connectivity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53236" y="1619250"/>
            <a:ext cx="2971725" cy="1562100"/>
          </a:xfrm>
          <a:prstGeom prst="roundRect">
            <a:avLst>
              <a:gd name="adj" fmla="val 14634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 Same Side Corner Rectangle 17"/>
          <p:cNvSpPr/>
          <p:nvPr/>
        </p:nvSpPr>
        <p:spPr>
          <a:xfrm rot="16200000">
            <a:off x="7838226" y="2334260"/>
            <a:ext cx="15621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8781830" y="1809749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177" y="1987440"/>
            <a:ext cx="342891" cy="254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43811" y="1809749"/>
            <a:ext cx="179065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MQ-2 Gas Sensor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43811" y="2152650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Detects combustible gases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391015" y="3371850"/>
            <a:ext cx="2971725" cy="1247775"/>
          </a:xfrm>
          <a:prstGeom prst="roundRect">
            <a:avLst>
              <a:gd name="adj" fmla="val 183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4833168" y="3929697"/>
            <a:ext cx="1247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5619609" y="3562349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2956" y="3722304"/>
            <a:ext cx="342891" cy="2896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81590" y="3562349"/>
            <a:ext cx="179065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DHT22 Sensor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1590" y="3905249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Temperature &amp; humidity monitoring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553236" y="3371850"/>
            <a:ext cx="2971725" cy="1247775"/>
          </a:xfrm>
          <a:prstGeom prst="roundRect">
            <a:avLst>
              <a:gd name="adj" fmla="val 183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 Same Side Corner Rectangle 29"/>
          <p:cNvSpPr/>
          <p:nvPr/>
        </p:nvSpPr>
        <p:spPr>
          <a:xfrm rot="16200000">
            <a:off x="7995389" y="3929697"/>
            <a:ext cx="1247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8781830" y="3562349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5177" y="3716392"/>
            <a:ext cx="342891" cy="30151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43811" y="3562349"/>
            <a:ext cx="179065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Flame Sensor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43811" y="3905249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Fire detection &amp; alert system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391015" y="4800600"/>
            <a:ext cx="2971725" cy="1247775"/>
          </a:xfrm>
          <a:prstGeom prst="roundRect">
            <a:avLst>
              <a:gd name="adj" fmla="val 183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 Same Side Corner Rectangle 35"/>
          <p:cNvSpPr/>
          <p:nvPr/>
        </p:nvSpPr>
        <p:spPr>
          <a:xfrm rot="16200000">
            <a:off x="4833168" y="5358447"/>
            <a:ext cx="1247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ed Rectangle 36"/>
          <p:cNvSpPr/>
          <p:nvPr/>
        </p:nvSpPr>
        <p:spPr>
          <a:xfrm>
            <a:off x="5619609" y="4991100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2956" y="5136274"/>
            <a:ext cx="342891" cy="31925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381590" y="4991100"/>
            <a:ext cx="179065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LDR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81590" y="5353049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Light intensity detection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553236" y="4800600"/>
            <a:ext cx="2971725" cy="1247775"/>
          </a:xfrm>
          <a:prstGeom prst="roundRect">
            <a:avLst>
              <a:gd name="adj" fmla="val 1832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Round Same Side Corner Rectangle 41"/>
          <p:cNvSpPr/>
          <p:nvPr/>
        </p:nvSpPr>
        <p:spPr>
          <a:xfrm rot="16200000">
            <a:off x="7995389" y="5358447"/>
            <a:ext cx="124777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ed Rectangle 42"/>
          <p:cNvSpPr/>
          <p:nvPr/>
        </p:nvSpPr>
        <p:spPr>
          <a:xfrm>
            <a:off x="8781830" y="4991100"/>
            <a:ext cx="609584" cy="609600"/>
          </a:xfrm>
          <a:prstGeom prst="roundRect">
            <a:avLst>
              <a:gd name="adj" fmla="val 25000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15177" y="5154010"/>
            <a:ext cx="342891" cy="28377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543811" y="4991100"/>
            <a:ext cx="1790655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26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Buzzer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543811" y="5353049"/>
            <a:ext cx="1790655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Local emergency sound alerts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4562360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4. System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857375"/>
            <a:ext cx="3962300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1560"/>
              </a:spcAft>
            </a:pPr>
            <a:r>
              <a:rPr sz="1913" b="1">
                <a:solidFill>
                  <a:srgbClr val="1A237E"/>
                </a:solidFill>
                <a:latin typeface="Montserrat"/>
              </a:rPr>
              <a:t>How the System 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54317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809875"/>
            <a:ext cx="3962300" cy="9334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The ESP32 acts as a bridge between physical sensors and cloud-based monitoring, enabling real-time safety management.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4048124"/>
            <a:ext cx="3962300" cy="1857375"/>
          </a:xfrm>
          <a:prstGeom prst="roundRect">
            <a:avLst>
              <a:gd name="adj" fmla="val 1230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362140" y="4287364"/>
            <a:ext cx="571485" cy="5502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327" y="5000625"/>
            <a:ext cx="3505112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A237E"/>
                </a:solidFill>
                <a:latin typeface="Roboto"/>
              </a:rPr>
              <a:t>IoT Integration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327" y="5419725"/>
            <a:ext cx="350511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Seamless connectivity for instant response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91015" y="1266824"/>
            <a:ext cx="2666933" cy="1209674"/>
          </a:xfrm>
          <a:prstGeom prst="roundRect">
            <a:avLst>
              <a:gd name="adj" fmla="val 1889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 Same Side Corner Rectangle 11"/>
          <p:cNvSpPr/>
          <p:nvPr/>
        </p:nvSpPr>
        <p:spPr>
          <a:xfrm rot="16200000">
            <a:off x="4852218" y="1805621"/>
            <a:ext cx="12096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5619609" y="160020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906" y="1770184"/>
            <a:ext cx="304792" cy="1934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05392" y="1457325"/>
            <a:ext cx="156206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Sensors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5392" y="1771650"/>
            <a:ext cx="156206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Environmental data collection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542" y="1745702"/>
            <a:ext cx="342891" cy="24239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858028" y="1266824"/>
            <a:ext cx="2666933" cy="1209674"/>
          </a:xfrm>
          <a:prstGeom prst="roundRect">
            <a:avLst>
              <a:gd name="adj" fmla="val 1889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 Same Side Corner Rectangle 18"/>
          <p:cNvSpPr/>
          <p:nvPr/>
        </p:nvSpPr>
        <p:spPr>
          <a:xfrm rot="16200000">
            <a:off x="8319231" y="1805621"/>
            <a:ext cx="12096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9086622" y="160020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0919" y="1749669"/>
            <a:ext cx="304792" cy="23446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772405" y="1457325"/>
            <a:ext cx="156206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ESP32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72405" y="1771650"/>
            <a:ext cx="156206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Central processing unit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542" y="2755352"/>
            <a:ext cx="342891" cy="24239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391015" y="3276599"/>
            <a:ext cx="2666933" cy="1209674"/>
          </a:xfrm>
          <a:prstGeom prst="roundRect">
            <a:avLst>
              <a:gd name="adj" fmla="val 1889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4852218" y="3815396"/>
            <a:ext cx="12096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5619609" y="3619499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3906" y="3777761"/>
            <a:ext cx="304792" cy="2168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305392" y="3467100"/>
            <a:ext cx="156206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Blynk Cloud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05392" y="3781424"/>
            <a:ext cx="156206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Data storage &amp; analysis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542" y="3765002"/>
            <a:ext cx="342891" cy="242394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8858028" y="3276599"/>
            <a:ext cx="2666933" cy="1209674"/>
          </a:xfrm>
          <a:prstGeom prst="roundRect">
            <a:avLst>
              <a:gd name="adj" fmla="val 1889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 Same Side Corner Rectangle 32"/>
          <p:cNvSpPr/>
          <p:nvPr/>
        </p:nvSpPr>
        <p:spPr>
          <a:xfrm rot="16200000">
            <a:off x="8319231" y="3815396"/>
            <a:ext cx="12096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9086622" y="3619499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00919" y="3758711"/>
            <a:ext cx="304792" cy="25497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772405" y="3467100"/>
            <a:ext cx="156206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Alerts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772405" y="3781424"/>
            <a:ext cx="156206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Emergency notifications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86542" y="4765127"/>
            <a:ext cx="342891" cy="242394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486262" y="5286375"/>
            <a:ext cx="2666933" cy="1209674"/>
          </a:xfrm>
          <a:prstGeom prst="roundRect">
            <a:avLst>
              <a:gd name="adj" fmla="val 18897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Round Same Side Corner Rectangle 39"/>
          <p:cNvSpPr/>
          <p:nvPr/>
        </p:nvSpPr>
        <p:spPr>
          <a:xfrm rot="16200000">
            <a:off x="4947465" y="5825172"/>
            <a:ext cx="120967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Rounded Rectangle 40"/>
          <p:cNvSpPr/>
          <p:nvPr/>
        </p:nvSpPr>
        <p:spPr>
          <a:xfrm>
            <a:off x="5714857" y="561975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9154" y="5742842"/>
            <a:ext cx="304792" cy="28721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400639" y="5476875"/>
            <a:ext cx="1562060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Mobile App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00639" y="5791200"/>
            <a:ext cx="1562060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Remote monitoring access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05592" y="5729665"/>
            <a:ext cx="304792" cy="256419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8762780" y="5410199"/>
            <a:ext cx="2666933" cy="952499"/>
          </a:xfrm>
          <a:prstGeom prst="roundRect">
            <a:avLst>
              <a:gd name="adj" fmla="val 24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Round Same Side Corner Rectangle 46"/>
          <p:cNvSpPr/>
          <p:nvPr/>
        </p:nvSpPr>
        <p:spPr>
          <a:xfrm rot="16200000">
            <a:off x="8352571" y="5820408"/>
            <a:ext cx="95249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ed Rectangle 47"/>
          <p:cNvSpPr/>
          <p:nvPr/>
        </p:nvSpPr>
        <p:spPr>
          <a:xfrm>
            <a:off x="8991375" y="561975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05672" y="5769219"/>
            <a:ext cx="304792" cy="23446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677158" y="5600700"/>
            <a:ext cx="131441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Buzzer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77158" y="5924549"/>
            <a:ext cx="1314417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Local sound alert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4581410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5. Working Mechanism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838324"/>
            <a:ext cx="3962300" cy="4572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120"/>
              </a:lnSpc>
              <a:spcBef>
                <a:spcPts val="0"/>
              </a:spcBef>
              <a:spcAft>
                <a:spcPts val="1560"/>
              </a:spcAft>
            </a:pPr>
            <a:r>
              <a:rPr sz="1913" b="1">
                <a:solidFill>
                  <a:srgbClr val="1A237E"/>
                </a:solidFill>
                <a:latin typeface="Montserrat"/>
              </a:rPr>
              <a:t>Operational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52412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790824"/>
            <a:ext cx="3962300" cy="6191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The system continuously evaluates conditions and reacts instantly when danger is detected.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714750"/>
            <a:ext cx="3962300" cy="2114550"/>
          </a:xfrm>
          <a:prstGeom prst="roundRect">
            <a:avLst>
              <a:gd name="adj" fmla="val 1081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2362140" y="3964629"/>
            <a:ext cx="571485" cy="528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327" y="4667249"/>
            <a:ext cx="3505112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A237E"/>
                </a:solidFill>
                <a:latin typeface="Roboto"/>
              </a:rPr>
              <a:t>Continuous 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327" y="5086350"/>
            <a:ext cx="3505112" cy="5143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4B5563"/>
                </a:solidFill>
                <a:latin typeface="Roboto"/>
              </a:rPr>
              <a:t>Real-time monitoring loop for instant response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391015" y="2133599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5619609" y="2247899"/>
            <a:ext cx="15239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Roboto"/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29194" y="1714500"/>
            <a:ext cx="5295767" cy="1447800"/>
          </a:xfrm>
          <a:prstGeom prst="roundRect">
            <a:avLst>
              <a:gd name="adj" fmla="val 15789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 Same Side Corner Rectangle 13"/>
          <p:cNvSpPr/>
          <p:nvPr/>
        </p:nvSpPr>
        <p:spPr>
          <a:xfrm rot="16200000">
            <a:off x="5571334" y="2372360"/>
            <a:ext cx="1447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6495887" y="1943100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0184" y="2113084"/>
            <a:ext cx="304792" cy="1934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1670" y="1943100"/>
            <a:ext cx="4114697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Read Sensor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1670" y="2362199"/>
            <a:ext cx="4114697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Continuously gather information from all sensors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91015" y="3676649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5619609" y="3771900"/>
            <a:ext cx="15239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Roboto"/>
              </a:rPr>
              <a:t>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29194" y="3390899"/>
            <a:ext cx="5295767" cy="1162050"/>
          </a:xfrm>
          <a:prstGeom prst="roundRect">
            <a:avLst>
              <a:gd name="adj" fmla="val 1967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 Same Side Corner Rectangle 21"/>
          <p:cNvSpPr/>
          <p:nvPr/>
        </p:nvSpPr>
        <p:spPr>
          <a:xfrm rot="16200000">
            <a:off x="5714209" y="3905884"/>
            <a:ext cx="11620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6495887" y="3619499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0184" y="3742592"/>
            <a:ext cx="304792" cy="2872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81670" y="3619499"/>
            <a:ext cx="3819429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Compare with Thresholds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1670" y="4038599"/>
            <a:ext cx="3819429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Assess conditions against preset parameters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391015" y="5067299"/>
            <a:ext cx="609584" cy="609600"/>
          </a:xfrm>
          <a:prstGeom prst="roundRect">
            <a:avLst>
              <a:gd name="adj" fmla="val 31246875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5619609" y="5162550"/>
            <a:ext cx="152396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730"/>
              </a:lnSpc>
              <a:spcBef>
                <a:spcPts val="0"/>
              </a:spcBef>
              <a:spcAft>
                <a:spcPts val="0"/>
              </a:spcAft>
            </a:pPr>
            <a:r>
              <a:rPr sz="1674" b="1">
                <a:solidFill>
                  <a:srgbClr val="FFFFFF"/>
                </a:solidFill>
                <a:latin typeface="Roboto"/>
              </a:rPr>
              <a:t>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229194" y="4781549"/>
            <a:ext cx="5295767" cy="1162050"/>
          </a:xfrm>
          <a:prstGeom prst="roundRect">
            <a:avLst>
              <a:gd name="adj" fmla="val 19672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 Same Side Corner Rectangle 29"/>
          <p:cNvSpPr/>
          <p:nvPr/>
        </p:nvSpPr>
        <p:spPr>
          <a:xfrm rot="16200000">
            <a:off x="5714209" y="5296534"/>
            <a:ext cx="11620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E7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6495887" y="5010149"/>
            <a:ext cx="533386" cy="533399"/>
          </a:xfrm>
          <a:prstGeom prst="roundRect">
            <a:avLst>
              <a:gd name="adj" fmla="val 28571"/>
            </a:avLst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184" y="5149361"/>
            <a:ext cx="304792" cy="2549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181670" y="5010149"/>
            <a:ext cx="3628934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>
                <a:solidFill>
                  <a:srgbClr val="1F2937"/>
                </a:solidFill>
                <a:latin typeface="Roboto"/>
              </a:rPr>
              <a:t>Trigger Alerts if Needed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181670" y="5429250"/>
            <a:ext cx="362893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Initiate notifications upon detecting danger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3600359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6. Circuit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190625"/>
            <a:ext cx="4038499" cy="8572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Circuit Diagram of Server Room Safety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23837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505074"/>
            <a:ext cx="4038499" cy="9334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Hardware implementation showing the electrical connections and wiring between components.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77190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" y="3911917"/>
            <a:ext cx="228594" cy="177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6318" y="3733799"/>
            <a:ext cx="342891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ESP32 as Central 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6318" y="4095749"/>
            <a:ext cx="3428914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Main microcontroller unit managing all operations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895849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" y="5035867"/>
            <a:ext cx="228594" cy="177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6318" y="4857750"/>
            <a:ext cx="342891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Sensors Connected via GPIO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6318" y="5200650"/>
            <a:ext cx="3428914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All sensors linked through appropriate pins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6733" y="60007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" y="6140767"/>
            <a:ext cx="228594" cy="1771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76318" y="5962650"/>
            <a:ext cx="342891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Buzzer for Local Alerts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6318" y="6324599"/>
            <a:ext cx="3428914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Immediate sound alerts during emergencies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14817" y="1856509"/>
            <a:ext cx="6210144" cy="4658590"/>
          </a:xfrm>
          <a:prstGeom prst="roundRect">
            <a:avLst>
              <a:gd name="adj" fmla="val 4615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8899" y="3134339"/>
            <a:ext cx="761980" cy="6083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1650" y="3971925"/>
            <a:ext cx="2886002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 dirty="0">
                <a:solidFill>
                  <a:srgbClr val="9CA3AF"/>
                </a:solidFill>
                <a:latin typeface="Roboto"/>
              </a:rPr>
              <a:t>Circuit Diagram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1650" y="4391025"/>
            <a:ext cx="2886002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 dirty="0">
                <a:solidFill>
                  <a:srgbClr val="9CA3AF"/>
                </a:solidFill>
                <a:latin typeface="Roboto"/>
              </a:rPr>
              <a:t>Insert your circuit diagram image here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3411" y="6057900"/>
            <a:ext cx="2047823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6B7280"/>
                </a:solidFill>
                <a:latin typeface="Roboto"/>
              </a:rPr>
              <a:t>Recommended size: 16:9 ratio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00939" y="6057900"/>
            <a:ext cx="1895427" cy="2286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56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6B7280"/>
                </a:solidFill>
                <a:latin typeface="Roboto"/>
              </a:rPr>
              <a:t>File formats: PNG, JPG, PDF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65" y="2016948"/>
            <a:ext cx="5752955" cy="42695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5257668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7. Physical Working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638299"/>
            <a:ext cx="4038499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Hardware Implementation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257425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524125"/>
            <a:ext cx="4038499" cy="6191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Practical demonstration of the system with all components physically assembled and tested.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4861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" y="3621881"/>
            <a:ext cx="228594" cy="185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6318" y="3448049"/>
            <a:ext cx="314317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Real Hardware Setup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6318" y="3800475"/>
            <a:ext cx="314317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Physical assembly of all components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314825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" y="4460557"/>
            <a:ext cx="228594" cy="1657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6318" y="4276725"/>
            <a:ext cx="342891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Sensors Tested in Real Conditions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6318" y="4629150"/>
            <a:ext cx="3428914" cy="571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Validation of functionality in practical application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6733" y="5429250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" y="5554980"/>
            <a:ext cx="228594" cy="2057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76318" y="5391150"/>
            <a:ext cx="3314617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Working Prototype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6318" y="5743575"/>
            <a:ext cx="331461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Demonstration of an operational model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314817" y="980164"/>
            <a:ext cx="6210144" cy="2753635"/>
          </a:xfrm>
          <a:prstGeom prst="roundRect">
            <a:avLst>
              <a:gd name="adj" fmla="val 96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6522" y="2066007"/>
            <a:ext cx="666733" cy="53523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10264" y="2781300"/>
            <a:ext cx="2019249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9CA3AF"/>
                </a:solidFill>
                <a:latin typeface="Roboto"/>
              </a:rPr>
              <a:t>Hardware Setup View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314817" y="4000500"/>
            <a:ext cx="2990775" cy="2286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461" y="4704438"/>
            <a:ext cx="571485" cy="4590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57768" y="5334000"/>
            <a:ext cx="1114397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 dirty="0">
                <a:solidFill>
                  <a:srgbClr val="9CA3AF"/>
                </a:solidFill>
                <a:latin typeface="Roboto"/>
              </a:rPr>
              <a:t>Sensor Array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186" y="4000500"/>
            <a:ext cx="2990775" cy="2286000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3831" y="4704438"/>
            <a:ext cx="571485" cy="45902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77138" y="5334000"/>
            <a:ext cx="1104872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9CA3AF"/>
                </a:solidFill>
                <a:latin typeface="Roboto"/>
              </a:rPr>
              <a:t>Testing View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5353" r="7306" b="12020"/>
          <a:stretch/>
        </p:blipFill>
        <p:spPr>
          <a:xfrm rot="5400000">
            <a:off x="7124486" y="-480126"/>
            <a:ext cx="2590804" cy="56665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3" t="36869" r="32626" b="26162"/>
          <a:stretch/>
        </p:blipFill>
        <p:spPr>
          <a:xfrm rot="16200000">
            <a:off x="5825200" y="3875808"/>
            <a:ext cx="1939636" cy="253538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2" t="35454" r="32626" b="29798"/>
          <a:stretch/>
        </p:blipFill>
        <p:spPr>
          <a:xfrm rot="16200000">
            <a:off x="9030086" y="3971969"/>
            <a:ext cx="1963883" cy="23829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809625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114300"/>
            <a:ext cx="477190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</a:pPr>
            <a:r>
              <a:rPr sz="2392" b="1">
                <a:solidFill>
                  <a:srgbClr val="FFFFFF"/>
                </a:solidFill>
                <a:latin typeface="Montserrat"/>
              </a:rPr>
              <a:t>8. Real-Time Monitoring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733" y="1628775"/>
            <a:ext cx="4038499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925"/>
              </a:lnSpc>
              <a:spcBef>
                <a:spcPts val="0"/>
              </a:spcBef>
              <a:spcAft>
                <a:spcPts val="1300"/>
              </a:spcAft>
            </a:pPr>
            <a:r>
              <a:rPr sz="1794" b="1">
                <a:solidFill>
                  <a:srgbClr val="1A237E"/>
                </a:solidFill>
                <a:latin typeface="Montserrat"/>
              </a:rPr>
              <a:t>Blynk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66733" y="2247899"/>
            <a:ext cx="761980" cy="38100"/>
          </a:xfrm>
          <a:prstGeom prst="rect">
            <a:avLst/>
          </a:prstGeom>
          <a:solidFill>
            <a:srgbClr val="4A6FA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66733" y="2514600"/>
            <a:ext cx="4038499" cy="9334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08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Cloud-based monitoring platform for instant access to server room conditions and emergency alerts.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3781424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030" y="3941445"/>
            <a:ext cx="228594" cy="137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6318" y="3743325"/>
            <a:ext cx="2809804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Live Sensor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76318" y="4095749"/>
            <a:ext cx="2809804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Instantaneous data from sensors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610099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30" y="4742973"/>
            <a:ext cx="228594" cy="1914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6318" y="4572000"/>
            <a:ext cx="2447863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Emergency Notifications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6318" y="4924424"/>
            <a:ext cx="2447863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Alerts triggered during crises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6733" y="5438774"/>
            <a:ext cx="457188" cy="457200"/>
          </a:xfrm>
          <a:prstGeom prst="roundRect">
            <a:avLst>
              <a:gd name="adj" fmla="val 41662500"/>
            </a:avLst>
          </a:prstGeom>
          <a:solidFill>
            <a:srgbClr val="1A23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30" y="5584507"/>
            <a:ext cx="228594" cy="1657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76318" y="5400675"/>
            <a:ext cx="3124121" cy="3143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2145"/>
              </a:lnSpc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1F2937"/>
                </a:solidFill>
                <a:latin typeface="Roboto"/>
              </a:rPr>
              <a:t>Remote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6318" y="5753099"/>
            <a:ext cx="3124121" cy="2857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260"/>
              </a:spcBef>
              <a:spcAft>
                <a:spcPts val="0"/>
              </a:spcAft>
            </a:pPr>
            <a:r>
              <a:rPr sz="1196" b="0">
                <a:solidFill>
                  <a:srgbClr val="4B5563"/>
                </a:solidFill>
                <a:latin typeface="Roboto"/>
              </a:rPr>
              <a:t>Monitor conditions from any location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8899" y="2113628"/>
            <a:ext cx="761980" cy="70669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53116" y="3000375"/>
            <a:ext cx="2124021" cy="3429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2340"/>
              </a:lnSpc>
              <a:spcBef>
                <a:spcPts val="0"/>
              </a:spcBef>
              <a:spcAft>
                <a:spcPts val="520"/>
              </a:spcAft>
            </a:pPr>
            <a:r>
              <a:rPr sz="1435" b="1" dirty="0" err="1">
                <a:solidFill>
                  <a:srgbClr val="9CA3AF"/>
                </a:solidFill>
                <a:latin typeface="Roboto"/>
              </a:rPr>
              <a:t>Blynk</a:t>
            </a:r>
            <a:r>
              <a:rPr sz="1435" b="1" dirty="0">
                <a:solidFill>
                  <a:srgbClr val="9CA3AF"/>
                </a:solidFill>
                <a:latin typeface="Roboto"/>
              </a:rPr>
              <a:t> App Interface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53116" y="3419474"/>
            <a:ext cx="212402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9CA3AF"/>
                </a:solidFill>
                <a:latin typeface="Roboto"/>
              </a:rPr>
              <a:t>Main dashboard screenshot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610" y="5007256"/>
            <a:ext cx="476238" cy="3677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143471" y="5505450"/>
            <a:ext cx="1352516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9CA3AF"/>
                </a:solidFill>
                <a:latin typeface="Roboto"/>
              </a:rPr>
              <a:t>Sensor Data View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14817" y="4305300"/>
            <a:ext cx="6210144" cy="2317173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81930" y="4998213"/>
            <a:ext cx="476238" cy="3858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53316" y="5505450"/>
            <a:ext cx="1323941" cy="2571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755"/>
              </a:lnSpc>
              <a:spcBef>
                <a:spcPts val="0"/>
              </a:spcBef>
              <a:spcAft>
                <a:spcPts val="0"/>
              </a:spcAft>
            </a:pPr>
            <a:r>
              <a:rPr sz="1076" b="1" dirty="0">
                <a:solidFill>
                  <a:srgbClr val="9CA3AF"/>
                </a:solidFill>
                <a:latin typeface="Roboto"/>
              </a:rPr>
              <a:t>Alert Notification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" r="3858"/>
          <a:stretch/>
        </p:blipFill>
        <p:spPr>
          <a:xfrm rot="5400000">
            <a:off x="7497474" y="2741039"/>
            <a:ext cx="1963015" cy="56249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08" y="1314451"/>
            <a:ext cx="5237020" cy="27812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830</Words>
  <Application>Microsoft Office PowerPoint</Application>
  <PresentationFormat>Widescreen</PresentationFormat>
  <Paragraphs>188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Montserrat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Microsoft account</cp:lastModifiedBy>
  <cp:revision>4</cp:revision>
  <dcterms:created xsi:type="dcterms:W3CDTF">2013-01-27T09:14:16Z</dcterms:created>
  <dcterms:modified xsi:type="dcterms:W3CDTF">2026-01-05T15:47:19Z</dcterms:modified>
  <cp:category/>
</cp:coreProperties>
</file>